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86" r:id="rId6"/>
    <p:sldId id="287" r:id="rId7"/>
    <p:sldId id="288" r:id="rId8"/>
    <p:sldId id="289" r:id="rId9"/>
    <p:sldId id="290" r:id="rId10"/>
    <p:sldId id="291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955" y="5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A01BD1D9-C357-46C6-B5D5-E74D9DD782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C7A99A-7A7F-4A6F-BADD-42A190BA77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F47845-1635-45E0-B750-1B9A0F78C3B3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B73600-1331-4CDE-8760-FB585202F7A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3713CC9-F6A7-461E-A5AC-7FC90B8AD7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DD38B0-E7F8-47B6-B0DD-0C79E1C69C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2788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gif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D7A3E-BF05-4982-93FB-96615653D961}" type="datetimeFigureOut">
              <a:rPr lang="ko-KR" altLang="en-US" smtClean="0"/>
              <a:t>2022-10-21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FB9006-9043-49FE-B586-56639BFDBF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309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473BC-A190-44D6-A17D-30E8F4C21D7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4400" cap="small" baseline="0"/>
            </a:lvl1pPr>
          </a:lstStyle>
          <a:p>
            <a:r>
              <a:rPr lang="en-US" altLang="ko-KR" dirty="0"/>
              <a:t>Presentation Title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A18A58C-AEFD-4063-9F76-4548414B348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 cap="sm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Your Name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4881B4-A095-4F92-BAF6-ABED6EAEC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B53A74-95FA-40E7-A732-4CBF582EC630}" type="datetime5">
              <a:rPr lang="en-US" altLang="ko-KR" smtClean="0"/>
              <a:t>21-Oct-22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485FA2-C68D-494D-863B-5CF5E0DDA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dirty="0"/>
              <a:t>Digital Systems Design by Prof. Kim at KAU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FCBAD5-5CED-4681-BEC9-C9394D407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B20-9115-4340-8B08-A2B07E3A5B5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960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8F5CAB-8DA2-4255-AB91-E4F6CF33E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97822"/>
            <a:ext cx="11578282" cy="5979142"/>
          </a:xfrm>
          <a:ln>
            <a:solidFill>
              <a:schemeClr val="tx1"/>
            </a:solidFill>
          </a:ln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4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201738" indent="-287338">
              <a:buFont typeface="Arial" panose="020B0604020202020204" pitchFamily="34" charset="0"/>
              <a:buChar char="­"/>
              <a:defRPr/>
            </a:lvl3pPr>
            <a:lvl4pPr marL="1657350" indent="-285750">
              <a:buFont typeface="Wingdings" panose="05000000000000000000" pitchFamily="2" charset="2"/>
              <a:buChar char="ü"/>
              <a:defRPr/>
            </a:lvl4pPr>
            <a:lvl5pPr marL="2116138" indent="-287338">
              <a:buFont typeface="Arial" panose="020B0604020202020204" pitchFamily="34" charset="0"/>
              <a:buChar char="­"/>
              <a:defRPr/>
            </a:lvl5pPr>
          </a:lstStyle>
          <a:p>
            <a:pPr lvl="0"/>
            <a:endParaRPr lang="ko-KR" altLang="en-US" dirty="0"/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DC13E061-2B46-4EE4-B902-726403FCC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58035-A8A0-40E7-B3E9-085691342D5A}" type="datetime5">
              <a:rPr lang="en-US" altLang="ko-KR" smtClean="0"/>
              <a:t>21-Oct-22</a:t>
            </a:fld>
            <a:endParaRPr lang="ko-KR" altLang="en-US" dirty="0"/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6F5A9A23-FCD2-4033-93FA-F559B359D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Digital Systems Design by Prof. Kim at KAU</a:t>
            </a:r>
            <a:endParaRPr lang="ko-KR" altLang="en-US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28774644-9D7C-478D-8B16-0CCC7F553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/>
            </a:lvl1pPr>
          </a:lstStyle>
          <a:p>
            <a:fld id="{479DC7D3-0109-40AD-A769-50FF9D7BCF5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7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8F5CAB-8DA2-4255-AB91-E4F6CF33E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203366"/>
            <a:ext cx="11578282" cy="4973597"/>
          </a:xfrm>
          <a:ln>
            <a:solidFill>
              <a:schemeClr val="tx1"/>
            </a:solidFill>
          </a:ln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4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201738" indent="-287338">
              <a:buFont typeface="Arial" panose="020B0604020202020204" pitchFamily="34" charset="0"/>
              <a:buChar char="­"/>
              <a:defRPr/>
            </a:lvl3pPr>
            <a:lvl4pPr marL="1657350" indent="-285750">
              <a:buFont typeface="Wingdings" panose="05000000000000000000" pitchFamily="2" charset="2"/>
              <a:buChar char="ü"/>
              <a:defRPr/>
            </a:lvl4pPr>
            <a:lvl5pPr marL="2116138" indent="-287338">
              <a:buFont typeface="Arial" panose="020B0604020202020204" pitchFamily="34" charset="0"/>
              <a:buChar char="­"/>
              <a:defRPr/>
            </a:lvl5pPr>
          </a:lstStyle>
          <a:p>
            <a:pPr lvl="0"/>
            <a:endParaRPr lang="ko-KR" altLang="en-US" dirty="0"/>
          </a:p>
        </p:txBody>
      </p:sp>
      <p:sp>
        <p:nvSpPr>
          <p:cNvPr id="9" name="날짜 개체 틀 8">
            <a:extLst>
              <a:ext uri="{FF2B5EF4-FFF2-40B4-BE49-F238E27FC236}">
                <a16:creationId xmlns:a16="http://schemas.microsoft.com/office/drawing/2014/main" id="{DC13E061-2B46-4EE4-B902-726403FCC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58035-A8A0-40E7-B3E9-085691342D5A}" type="datetime5">
              <a:rPr lang="en-US" altLang="ko-KR" smtClean="0"/>
              <a:t>21-Oct-22</a:t>
            </a:fld>
            <a:endParaRPr lang="ko-KR" altLang="en-US" dirty="0"/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6F5A9A23-FCD2-4033-93FA-F559B359D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/>
              <a:t>Digital Systems Design by Prof. Kim at KAU</a:t>
            </a:r>
            <a:endParaRPr lang="ko-KR" altLang="en-US" dirty="0"/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28774644-9D7C-478D-8B16-0CCC7F553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/>
            </a:lvl1pPr>
          </a:lstStyle>
          <a:p>
            <a:fld id="{479DC7D3-0109-40AD-A769-50FF9D7BCF5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3" name="제목 개체 틀 1">
            <a:extLst>
              <a:ext uri="{FF2B5EF4-FFF2-40B4-BE49-F238E27FC236}">
                <a16:creationId xmlns:a16="http://schemas.microsoft.com/office/drawing/2014/main" id="{BA73EFFE-C6DB-445F-95E4-36D9172DA5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799" y="197821"/>
            <a:ext cx="11578282" cy="91939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2400"/>
            </a:lvl1pPr>
          </a:lstStyle>
          <a:p>
            <a:r>
              <a:rPr lang="en-US" altLang="ko-KR" dirty="0"/>
              <a:t>Slide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9353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51BC94-36AC-4608-BE43-9D71E53FAF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799" y="1289222"/>
            <a:ext cx="11578282" cy="48877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0BB6B2-FEF7-4B6A-9AA1-2678CAEAEF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4799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3E05D-ED95-4792-8EFE-E5F65533171A}" type="datetime5">
              <a:rPr lang="en-US" altLang="ko-KR" smtClean="0"/>
              <a:t>21-Oct-22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1FF9D4-6AB0-49AE-8379-648BF66EB7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dirty="0"/>
              <a:t>Digital Systems Design by Prof. Kim at KAU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F7EA65-41E5-4802-A926-D9B191C62C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02809" y="6348970"/>
            <a:ext cx="2780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79B20-9115-4340-8B08-A2B07E3A5B5C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1" name="제목 개체 틀 1">
            <a:extLst>
              <a:ext uri="{FF2B5EF4-FFF2-40B4-BE49-F238E27FC236}">
                <a16:creationId xmlns:a16="http://schemas.microsoft.com/office/drawing/2014/main" id="{DA2DD232-C902-4C3B-8E9A-942E28954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99" y="197821"/>
            <a:ext cx="11578282" cy="79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754676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</p:sldLayoutIdLst>
  <p:hf hdr="0"/>
  <p:txStyles>
    <p:titleStyle>
      <a:lvl1pPr algn="ctr" defTabSz="914400" rtl="0" eaLnBrk="1" latinLnBrk="1" hangingPunct="1">
        <a:lnSpc>
          <a:spcPct val="100000"/>
        </a:lnSpc>
        <a:spcBef>
          <a:spcPct val="0"/>
        </a:spcBef>
        <a:buNone/>
        <a:defRPr sz="4400" kern="1200" spc="-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7338" indent="-287338" algn="l" defTabSz="914400" rtl="0" eaLnBrk="1" latinLnBrk="1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tabLst>
          <a:tab pos="914400" algn="l"/>
          <a:tab pos="2103120" algn="l"/>
        </a:tabLst>
        <a:defRPr sz="3200" kern="1200" spc="-1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 spc="-100" baseline="0">
          <a:solidFill>
            <a:schemeClr val="tx1"/>
          </a:solidFill>
          <a:latin typeface="+mn-lt"/>
          <a:ea typeface="+mn-ea"/>
          <a:cs typeface="+mn-cs"/>
        </a:defRPr>
      </a:lvl2pPr>
      <a:lvl3pPr marL="1201738" indent="-287338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­"/>
        <a:defRPr sz="2400" kern="1200" spc="-100" baseline="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1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ü"/>
        <a:defRPr sz="2000" kern="1200" spc="-100" baseline="0">
          <a:solidFill>
            <a:schemeClr val="tx1"/>
          </a:solidFill>
          <a:latin typeface="+mn-lt"/>
          <a:ea typeface="+mn-ea"/>
          <a:cs typeface="+mn-cs"/>
        </a:defRPr>
      </a:lvl4pPr>
      <a:lvl5pPr marL="2116138" indent="-287338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­"/>
        <a:defRPr sz="2000" kern="1200" spc="-1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0DD215-3C02-4457-8609-4FC14BD180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Lab 6. Using C code</a:t>
            </a:r>
            <a:br>
              <a:rPr lang="en-US" altLang="ko-KR"/>
            </a:br>
            <a:r>
              <a:rPr lang="en-US" altLang="ko-KR"/>
              <a:t>with the Nios II Processor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38EE04-5005-A23A-9763-B6C312D97F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/>
              <a:t>윤준영 </a:t>
            </a:r>
            <a:r>
              <a:rPr lang="en-US" altLang="ko-KR"/>
              <a:t>(2016121150; </a:t>
            </a:r>
            <a:r>
              <a:rPr lang="en-US" altLang="ko-KR" dirty="0"/>
              <a:t>50</a:t>
            </a:r>
            <a:r>
              <a:rPr lang="en-US" altLang="ko-KR"/>
              <a:t>%), </a:t>
            </a:r>
            <a:r>
              <a:rPr lang="ko-KR" altLang="en-US"/>
              <a:t>최용훈 </a:t>
            </a:r>
            <a:r>
              <a:rPr lang="en-US" altLang="ko-KR"/>
              <a:t>(2017124218; </a:t>
            </a:r>
            <a:r>
              <a:rPr lang="en-US" altLang="ko-KR" dirty="0"/>
              <a:t>50%)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49C556-02EC-92E9-A7B8-42718BC48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53A74-95FA-40E7-A732-4CBF582EC630}" type="datetime5">
              <a:rPr lang="en-US" altLang="ko-KR" smtClean="0"/>
              <a:t>21-Oct-22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B7A8AD-79A8-FF83-A166-02F3635B8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Digital Systems Design by Prof. Kim at KAU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7D47D1-039C-C7D6-EEB8-4AEBF9D32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79B20-9115-4340-8B08-A2B07E3A5B5C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5618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A4D71612-2D2F-BE0D-D813-5886FCD22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ko-KR" altLang="en-US"/>
              <a:t>동작 원리</a:t>
            </a:r>
            <a:endParaRPr lang="en-US" altLang="ko-KR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F35AE9-C268-978B-716B-4B44B2AE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58035-A8A0-40E7-B3E9-085691342D5A}" type="datetime5">
              <a:rPr lang="en-US" altLang="ko-KR" smtClean="0"/>
              <a:t>21-Oct-22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C97020-B90D-1A13-6702-384A6696A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Digital Systems Design by Prof. Kim at KAU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08DFDC-B8CD-48F6-6FAF-7E1477EFD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DC7D3-0109-40AD-A769-50FF9D7BCF51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9EEBB5B6-4021-393D-3604-EA4B15B89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Part</a:t>
            </a:r>
            <a:r>
              <a:rPr lang="ko-KR" altLang="en-US"/>
              <a:t> </a:t>
            </a:r>
            <a:r>
              <a:rPr lang="en-US" altLang="ko-KR"/>
              <a:t>IV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AE509A-5A58-4955-00B5-45A7F3ECFEA0}"/>
              </a:ext>
            </a:extLst>
          </p:cNvPr>
          <p:cNvSpPr txBox="1"/>
          <p:nvPr/>
        </p:nvSpPr>
        <p:spPr>
          <a:xfrm>
            <a:off x="4735302" y="385028"/>
            <a:ext cx="7034534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동작 원리를 설명</a:t>
            </a:r>
            <a:r>
              <a:rPr lang="en-US" altLang="ko-KR" dirty="0"/>
              <a:t>. </a:t>
            </a:r>
            <a:r>
              <a:rPr lang="ko-KR" altLang="en-US" dirty="0"/>
              <a:t>이를 위해 그림 </a:t>
            </a:r>
            <a:r>
              <a:rPr lang="en-US" altLang="ko-KR" dirty="0"/>
              <a:t>(e.g.</a:t>
            </a:r>
            <a:r>
              <a:rPr lang="ko-KR" altLang="en-US" dirty="0"/>
              <a:t> 순서도</a:t>
            </a:r>
            <a:r>
              <a:rPr lang="en-US" altLang="ko-KR" dirty="0"/>
              <a:t>) </a:t>
            </a:r>
            <a:r>
              <a:rPr lang="ko-KR" altLang="en-US" dirty="0"/>
              <a:t>등을 효과적으로 사용한다면 좋은 점수를 기대할 수 있음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55064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A4D71612-2D2F-BE0D-D813-5886FCD22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ko-KR" altLang="en-US"/>
              <a:t>구현 </a:t>
            </a:r>
            <a:r>
              <a:rPr lang="ko-KR" altLang="en-US" dirty="0"/>
              <a:t>코드 설명</a:t>
            </a:r>
            <a:endParaRPr lang="en-US" altLang="ko-KR" dirty="0"/>
          </a:p>
          <a:p>
            <a:pPr marL="457200" indent="-457200">
              <a:buAutoNum type="arabicPeriod" startAt="2"/>
            </a:pPr>
            <a:endParaRPr lang="en-US" altLang="ko-KR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F35AE9-C268-978B-716B-4B44B2AE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58035-A8A0-40E7-B3E9-085691342D5A}" type="datetime5">
              <a:rPr lang="en-US" altLang="ko-KR" smtClean="0"/>
              <a:t>21-Oct-22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C97020-B90D-1A13-6702-384A6696A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Digital Systems Design by Prof. Kim at KAU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08DFDC-B8CD-48F6-6FAF-7E1477EFD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DC7D3-0109-40AD-A769-50FF9D7BCF51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9EEBB5B6-4021-393D-3604-EA4B15B89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Part</a:t>
            </a:r>
            <a:r>
              <a:rPr lang="ko-KR" altLang="en-US"/>
              <a:t> </a:t>
            </a:r>
            <a:r>
              <a:rPr lang="en-US" altLang="ko-KR"/>
              <a:t>IV, </a:t>
            </a:r>
            <a:r>
              <a:rPr lang="en-US" altLang="ko-KR" dirty="0"/>
              <a:t>Cont’d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621ED3-9304-847B-10B3-25C407D4A9DC}"/>
              </a:ext>
            </a:extLst>
          </p:cNvPr>
          <p:cNvSpPr txBox="1"/>
          <p:nvPr/>
        </p:nvSpPr>
        <p:spPr>
          <a:xfrm>
            <a:off x="4731135" y="377648"/>
            <a:ext cx="7034534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구현 코드를 단순히 </a:t>
            </a:r>
            <a:r>
              <a:rPr lang="ko-KR" altLang="en-US" dirty="0" err="1"/>
              <a:t>붙여넣는</a:t>
            </a:r>
            <a:r>
              <a:rPr lang="ko-KR" altLang="en-US" dirty="0"/>
              <a:t> 행위는 지양하며</a:t>
            </a:r>
            <a:r>
              <a:rPr lang="en-US" altLang="ko-KR" dirty="0"/>
              <a:t>, </a:t>
            </a:r>
            <a:r>
              <a:rPr lang="ko-KR" altLang="en-US" dirty="0"/>
              <a:t>설명 </a:t>
            </a:r>
            <a:r>
              <a:rPr lang="en-US" altLang="ko-KR" dirty="0"/>
              <a:t>(</a:t>
            </a:r>
            <a:r>
              <a:rPr lang="ko-KR" altLang="en-US" dirty="0"/>
              <a:t>또는 코멘트</a:t>
            </a:r>
            <a:r>
              <a:rPr lang="en-US" altLang="ko-KR" dirty="0"/>
              <a:t>) </a:t>
            </a:r>
            <a:r>
              <a:rPr lang="ko-KR" altLang="en-US" dirty="0"/>
              <a:t>을 추가할 것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3356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A4D71612-2D2F-BE0D-D813-5886FCD22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ko-KR" altLang="en-US"/>
              <a:t>결과 및 토의</a:t>
            </a:r>
            <a:endParaRPr lang="en-US" altLang="ko-KR" sz="140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F35AE9-C268-978B-716B-4B44B2AE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58035-A8A0-40E7-B3E9-085691342D5A}" type="datetime5">
              <a:rPr lang="en-US" altLang="ko-KR" smtClean="0"/>
              <a:t>21-Oct-22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C97020-B90D-1A13-6702-384A6696A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Digital Systems Design by Prof. Kim at KAU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08DFDC-B8CD-48F6-6FAF-7E1477EFD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DC7D3-0109-40AD-A769-50FF9D7BCF51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9EEBB5B6-4021-393D-3604-EA4B15B89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Part</a:t>
            </a:r>
            <a:r>
              <a:rPr lang="ko-KR" altLang="en-US"/>
              <a:t> </a:t>
            </a:r>
            <a:r>
              <a:rPr lang="en-US" altLang="ko-KR"/>
              <a:t>IV, </a:t>
            </a:r>
            <a:r>
              <a:rPr lang="en-US" altLang="ko-KR" dirty="0"/>
              <a:t>Cont’d</a:t>
            </a:r>
            <a:endParaRPr lang="ko-KR" altLang="en-US" dirty="0"/>
          </a:p>
        </p:txBody>
      </p:sp>
      <p:sp>
        <p:nvSpPr>
          <p:cNvPr id="16" name="내용 개체 틀 6">
            <a:extLst>
              <a:ext uri="{FF2B5EF4-FFF2-40B4-BE49-F238E27FC236}">
                <a16:creationId xmlns:a16="http://schemas.microsoft.com/office/drawing/2014/main" id="{0054F1B6-F779-15D9-29FE-410035D79E9F}"/>
              </a:ext>
            </a:extLst>
          </p:cNvPr>
          <p:cNvSpPr txBox="1">
            <a:spLocks/>
          </p:cNvSpPr>
          <p:nvPr/>
        </p:nvSpPr>
        <p:spPr>
          <a:xfrm>
            <a:off x="439830" y="3966978"/>
            <a:ext cx="6702842" cy="206288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tabLst>
                <a:tab pos="914400" algn="l"/>
                <a:tab pos="2103120" algn="l"/>
              </a:tabLst>
              <a:defRPr sz="24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1738" indent="-28733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­"/>
              <a:defRPr sz="24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6138" indent="-28733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­"/>
              <a:defRPr sz="20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/>
              <a:t>main </a:t>
            </a:r>
            <a:r>
              <a:rPr lang="ko-KR" altLang="en-US" sz="1400"/>
              <a:t>함수에서 처음에는 함수가 시작하자마자 </a:t>
            </a:r>
            <a:r>
              <a:rPr lang="en-US" altLang="ko-KR" sz="1400"/>
              <a:t>0000</a:t>
            </a:r>
            <a:r>
              <a:rPr lang="ko-KR" altLang="en-US" sz="1400"/>
              <a:t>이 아닌 </a:t>
            </a:r>
            <a:r>
              <a:rPr lang="en-US" altLang="ko-KR" sz="1400"/>
              <a:t>0001</a:t>
            </a:r>
            <a:r>
              <a:rPr lang="ko-KR" altLang="en-US" sz="1400"/>
              <a:t>을 표시하는 것을 확인할 수 있었다</a:t>
            </a:r>
            <a:r>
              <a:rPr lang="en-US" altLang="ko-KR" sz="1400"/>
              <a:t>. </a:t>
            </a:r>
            <a:r>
              <a:rPr lang="ko-KR" altLang="en-US" sz="1400"/>
              <a:t>이유를 찾아본 결과</a:t>
            </a:r>
            <a:r>
              <a:rPr lang="en-US" altLang="ko-KR" sz="1400"/>
              <a:t>, </a:t>
            </a:r>
            <a:r>
              <a:rPr lang="ko-KR" altLang="en-US" sz="1400"/>
              <a:t>이전에 </a:t>
            </a:r>
            <a:r>
              <a:rPr lang="en-US" altLang="ko-KR" sz="1400"/>
              <a:t>TIMER</a:t>
            </a:r>
            <a:r>
              <a:rPr lang="ko-KR" altLang="en-US" sz="1400"/>
              <a:t>를 사용하였을 때에는 </a:t>
            </a:r>
            <a:r>
              <a:rPr lang="en-US" altLang="ko-KR" sz="1400"/>
              <a:t>TO</a:t>
            </a:r>
            <a:r>
              <a:rPr lang="ko-KR" altLang="en-US" sz="1400"/>
              <a:t>가 이미 </a:t>
            </a:r>
            <a:r>
              <a:rPr lang="en-US" altLang="ko-KR" sz="1400"/>
              <a:t>1</a:t>
            </a:r>
            <a:r>
              <a:rPr lang="ko-KR" altLang="en-US" sz="1400"/>
              <a:t>로 증가되어 있는 경우가 있기 때문이었다</a:t>
            </a:r>
            <a:r>
              <a:rPr lang="en-US" altLang="ko-KR" sz="1400"/>
              <a:t>. </a:t>
            </a:r>
            <a:r>
              <a:rPr lang="ko-KR" altLang="en-US" sz="1400"/>
              <a:t>따라서 초기 </a:t>
            </a:r>
            <a:r>
              <a:rPr lang="en-US" altLang="ko-KR" sz="1400"/>
              <a:t>TIMER</a:t>
            </a:r>
            <a:r>
              <a:rPr lang="ko-KR" altLang="en-US" sz="1400"/>
              <a:t> </a:t>
            </a:r>
            <a:r>
              <a:rPr lang="en-US" altLang="ko-KR" sz="1400"/>
              <a:t>IO</a:t>
            </a:r>
            <a:r>
              <a:rPr lang="ko-KR" altLang="en-US" sz="1400"/>
              <a:t>의 </a:t>
            </a:r>
            <a:r>
              <a:rPr lang="en-US" altLang="ko-KR" sz="1400"/>
              <a:t>pointer</a:t>
            </a:r>
            <a:r>
              <a:rPr lang="ko-KR" altLang="en-US" sz="1400"/>
              <a:t>를 초기화하여 </a:t>
            </a:r>
            <a:r>
              <a:rPr lang="en-US" altLang="ko-KR" sz="1400"/>
              <a:t>0000</a:t>
            </a:r>
            <a:r>
              <a:rPr lang="ko-KR" altLang="en-US" sz="1400"/>
              <a:t>으로 시작되게 하였다</a:t>
            </a:r>
            <a:r>
              <a:rPr lang="en-US" altLang="ko-KR" sz="1400"/>
              <a:t>.</a:t>
            </a:r>
          </a:p>
          <a:p>
            <a:r>
              <a:rPr lang="en-US" altLang="ko-KR" sz="1400"/>
              <a:t>HEX</a:t>
            </a:r>
            <a:r>
              <a:rPr lang="ko-KR" altLang="en-US" sz="1400"/>
              <a:t>도 마찬가지로 이전에 </a:t>
            </a:r>
            <a:r>
              <a:rPr lang="en-US" altLang="ko-KR" sz="1400"/>
              <a:t>Part III</a:t>
            </a:r>
            <a:r>
              <a:rPr lang="ko-KR" altLang="en-US" sz="1400"/>
              <a:t>를 실행하여 </a:t>
            </a:r>
            <a:r>
              <a:rPr lang="en-US" altLang="ko-KR" sz="1400"/>
              <a:t>7-segment</a:t>
            </a:r>
            <a:r>
              <a:rPr lang="ko-KR" altLang="en-US" sz="1400"/>
              <a:t> </a:t>
            </a:r>
            <a:r>
              <a:rPr lang="en-US" altLang="ko-KR" sz="1400"/>
              <a:t>display</a:t>
            </a:r>
            <a:r>
              <a:rPr lang="ko-KR" altLang="en-US" sz="1400"/>
              <a:t>가 </a:t>
            </a:r>
            <a:r>
              <a:rPr lang="en-US" altLang="ko-KR" sz="1400"/>
              <a:t>323112</a:t>
            </a:r>
            <a:r>
              <a:rPr lang="ko-KR" altLang="en-US" sz="1400"/>
              <a:t>를 나타내는 상황에서 이번 프로그램을 실행하면</a:t>
            </a:r>
            <a:r>
              <a:rPr lang="en-US" altLang="ko-KR" sz="1400"/>
              <a:t>, </a:t>
            </a:r>
            <a:r>
              <a:rPr lang="ko-KR" altLang="en-US" sz="1400"/>
              <a:t>본 프로그램은 </a:t>
            </a:r>
            <a:r>
              <a:rPr lang="en-US" altLang="ko-KR" sz="1400"/>
              <a:t>HEX3-0</a:t>
            </a:r>
            <a:r>
              <a:rPr lang="ko-KR" altLang="en-US" sz="1400"/>
              <a:t>의 </a:t>
            </a:r>
            <a:r>
              <a:rPr lang="en-US" altLang="ko-KR" sz="1400"/>
              <a:t>4</a:t>
            </a:r>
            <a:r>
              <a:rPr lang="ko-KR" altLang="en-US" sz="1400"/>
              <a:t>개의 </a:t>
            </a:r>
            <a:r>
              <a:rPr lang="en-US" altLang="ko-KR" sz="1400"/>
              <a:t>display</a:t>
            </a:r>
            <a:r>
              <a:rPr lang="ko-KR" altLang="en-US" sz="1400"/>
              <a:t>만 사용하므로 </a:t>
            </a:r>
            <a:r>
              <a:rPr lang="en-US" altLang="ko-KR" sz="1400"/>
              <a:t>320000</a:t>
            </a:r>
            <a:r>
              <a:rPr lang="ko-KR" altLang="en-US" sz="1400"/>
              <a:t>부터 시작하여 </a:t>
            </a:r>
            <a:r>
              <a:rPr lang="en-US" altLang="ko-KR" sz="1400"/>
              <a:t>325959</a:t>
            </a:r>
            <a:r>
              <a:rPr lang="ko-KR" altLang="en-US" sz="1400"/>
              <a:t>가 되는 것을 확인할 수 있었다</a:t>
            </a:r>
            <a:r>
              <a:rPr lang="en-US" altLang="ko-KR" sz="1400"/>
              <a:t>. </a:t>
            </a:r>
            <a:r>
              <a:rPr lang="ko-KR" altLang="en-US" sz="1400"/>
              <a:t>이또한 </a:t>
            </a:r>
            <a:r>
              <a:rPr lang="en-US" altLang="ko-KR" sz="1400"/>
              <a:t>HEX</a:t>
            </a:r>
            <a:r>
              <a:rPr lang="ko-KR" altLang="en-US" sz="1400"/>
              <a:t>값의 </a:t>
            </a:r>
            <a:r>
              <a:rPr lang="en-US" altLang="ko-KR" sz="1400"/>
              <a:t>pointer</a:t>
            </a:r>
            <a:r>
              <a:rPr lang="ko-KR" altLang="en-US" sz="1400"/>
              <a:t>를 초기화하여 해결하였다</a:t>
            </a:r>
            <a:r>
              <a:rPr lang="en-US" altLang="ko-KR" sz="1400"/>
              <a:t>.</a:t>
            </a:r>
          </a:p>
        </p:txBody>
      </p:sp>
      <p:pic>
        <p:nvPicPr>
          <p:cNvPr id="11" name="그림 10" descr="텍스트, 전자기기, 실내이(가) 표시된 사진&#10;&#10;자동 생성된 설명">
            <a:extLst>
              <a:ext uri="{FF2B5EF4-FFF2-40B4-BE49-F238E27FC236}">
                <a16:creationId xmlns:a16="http://schemas.microsoft.com/office/drawing/2014/main" id="{A0D71F31-F98C-1E43-89E8-2DDB5B172E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96" b="22096"/>
          <a:stretch/>
        </p:blipFill>
        <p:spPr>
          <a:xfrm>
            <a:off x="439830" y="1689647"/>
            <a:ext cx="2185808" cy="2097945"/>
          </a:xfrm>
          <a:prstGeom prst="rect">
            <a:avLst/>
          </a:prstGeom>
        </p:spPr>
      </p:pic>
      <p:pic>
        <p:nvPicPr>
          <p:cNvPr id="14" name="그림 13" descr="텍스트, 전자기기, 회로이(가) 표시된 사진&#10;&#10;자동 생성된 설명">
            <a:extLst>
              <a:ext uri="{FF2B5EF4-FFF2-40B4-BE49-F238E27FC236}">
                <a16:creationId xmlns:a16="http://schemas.microsoft.com/office/drawing/2014/main" id="{E920F23C-600D-A90C-C6E8-55EEDFB67C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3564" y="3605245"/>
            <a:ext cx="4496459" cy="2529258"/>
          </a:xfrm>
          <a:prstGeom prst="rect">
            <a:avLst/>
          </a:prstGeom>
        </p:spPr>
      </p:pic>
      <p:sp>
        <p:nvSpPr>
          <p:cNvPr id="18" name="내용 개체 틀 6">
            <a:extLst>
              <a:ext uri="{FF2B5EF4-FFF2-40B4-BE49-F238E27FC236}">
                <a16:creationId xmlns:a16="http://schemas.microsoft.com/office/drawing/2014/main" id="{49A4FA66-9CF6-A4B5-DA04-73C9CF24DAE6}"/>
              </a:ext>
            </a:extLst>
          </p:cNvPr>
          <p:cNvSpPr txBox="1">
            <a:spLocks/>
          </p:cNvSpPr>
          <p:nvPr/>
        </p:nvSpPr>
        <p:spPr>
          <a:xfrm>
            <a:off x="2760669" y="1520057"/>
            <a:ext cx="8824606" cy="176849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tabLst>
                <a:tab pos="914400" algn="l"/>
                <a:tab pos="2103120" algn="l"/>
              </a:tabLst>
              <a:defRPr sz="24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1738" indent="-28733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­"/>
              <a:defRPr sz="24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6138" indent="-28733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­"/>
              <a:defRPr sz="20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/>
              <a:t>좌측 영상을 보면 휴대폰의 스탑워치와 동일한 간격으로 </a:t>
            </a:r>
            <a:r>
              <a:rPr lang="en-US" altLang="ko-KR" sz="1400"/>
              <a:t>1</a:t>
            </a:r>
            <a:r>
              <a:rPr lang="ko-KR" altLang="en-US" sz="1400"/>
              <a:t>초에 </a:t>
            </a:r>
            <a:r>
              <a:rPr lang="en-US" altLang="ko-KR" sz="1400"/>
              <a:t>1</a:t>
            </a:r>
            <a:r>
              <a:rPr lang="ko-KR" altLang="en-US" sz="1400"/>
              <a:t>씩 증가하는 것을 확인할 수 있다</a:t>
            </a:r>
            <a:r>
              <a:rPr lang="en-US" altLang="ko-KR" sz="1400"/>
              <a:t>.</a:t>
            </a:r>
          </a:p>
          <a:p>
            <a:r>
              <a:rPr lang="ko-KR" altLang="en-US" sz="1400"/>
              <a:t>우측 아래의 영상을 보면 아무 </a:t>
            </a:r>
            <a:r>
              <a:rPr lang="en-US" altLang="ko-KR" sz="1400"/>
              <a:t>KEY</a:t>
            </a:r>
            <a:r>
              <a:rPr lang="ko-KR" altLang="en-US" sz="1400"/>
              <a:t>를 눌렀을 때</a:t>
            </a:r>
            <a:r>
              <a:rPr lang="en-US" altLang="ko-KR" sz="1400"/>
              <a:t>, TIMER</a:t>
            </a:r>
            <a:r>
              <a:rPr lang="ko-KR" altLang="en-US" sz="1400"/>
              <a:t>가 작동하지 않아 </a:t>
            </a:r>
            <a:r>
              <a:rPr lang="en-US" altLang="ko-KR" sz="1400"/>
              <a:t>7-segment display</a:t>
            </a:r>
            <a:r>
              <a:rPr lang="ko-KR" altLang="en-US" sz="1400"/>
              <a:t>에 표시되는 시간이 증가하지 않는 것을 확인할 수 있으며</a:t>
            </a:r>
            <a:r>
              <a:rPr lang="en-US" altLang="ko-KR" sz="1400"/>
              <a:t>, </a:t>
            </a:r>
            <a:r>
              <a:rPr lang="ko-KR" altLang="en-US" sz="1400"/>
              <a:t>멈춘 상태에서 다시 </a:t>
            </a:r>
            <a:r>
              <a:rPr lang="en-US" altLang="ko-KR" sz="1400"/>
              <a:t>KEY</a:t>
            </a:r>
            <a:r>
              <a:rPr lang="ko-KR" altLang="en-US" sz="1400"/>
              <a:t>를 누르면 </a:t>
            </a:r>
            <a:r>
              <a:rPr lang="en-US" altLang="ko-KR" sz="1400"/>
              <a:t>TIMER</a:t>
            </a:r>
            <a:r>
              <a:rPr lang="ko-KR" altLang="en-US" sz="1400"/>
              <a:t>가 다시 동작하여 </a:t>
            </a:r>
            <a:r>
              <a:rPr lang="en-US" altLang="ko-KR" sz="1400"/>
              <a:t>7-segment display</a:t>
            </a:r>
            <a:r>
              <a:rPr lang="ko-KR" altLang="en-US" sz="1400"/>
              <a:t>의 시간이 다시 증가하는 것을 확인할 수 있다</a:t>
            </a:r>
            <a:r>
              <a:rPr lang="en-US" altLang="ko-KR" sz="1400"/>
              <a:t>.</a:t>
            </a:r>
          </a:p>
          <a:p>
            <a:r>
              <a:rPr lang="ko-KR" altLang="en-US" sz="1400"/>
              <a:t>코드에서는 </a:t>
            </a:r>
            <a:r>
              <a:rPr lang="en-US" altLang="ko-KR" sz="1400"/>
              <a:t>TIMER</a:t>
            </a:r>
            <a:r>
              <a:rPr lang="ko-KR" altLang="en-US" sz="1400"/>
              <a:t>의 </a:t>
            </a:r>
            <a:r>
              <a:rPr lang="en-US" altLang="ko-KR" sz="1400"/>
              <a:t>TO</a:t>
            </a:r>
            <a:r>
              <a:rPr lang="ko-KR" altLang="en-US" sz="1400"/>
              <a:t>가 </a:t>
            </a:r>
            <a:r>
              <a:rPr lang="en-US" altLang="ko-KR" sz="1400"/>
              <a:t>1</a:t>
            </a:r>
            <a:r>
              <a:rPr lang="ko-KR" altLang="en-US" sz="1400"/>
              <a:t>이 되었을 때</a:t>
            </a:r>
            <a:r>
              <a:rPr lang="en-US" altLang="ko-KR" sz="1400"/>
              <a:t>, </a:t>
            </a:r>
            <a:r>
              <a:rPr lang="ko-KR" altLang="en-US" sz="1400"/>
              <a:t> </a:t>
            </a:r>
            <a:r>
              <a:rPr lang="en-US" altLang="ko-KR" sz="1400"/>
              <a:t>sec </a:t>
            </a:r>
            <a:r>
              <a:rPr lang="ko-KR" altLang="en-US" sz="1400"/>
              <a:t>변수가 </a:t>
            </a:r>
            <a:r>
              <a:rPr lang="en-US" altLang="ko-KR" sz="1400"/>
              <a:t>1</a:t>
            </a:r>
            <a:r>
              <a:rPr lang="ko-KR" altLang="en-US" sz="1400"/>
              <a:t>이 증가하고</a:t>
            </a:r>
            <a:r>
              <a:rPr lang="en-US" altLang="ko-KR" sz="1400"/>
              <a:t>, sec2time </a:t>
            </a:r>
            <a:r>
              <a:rPr lang="ko-KR" altLang="en-US" sz="1400"/>
              <a:t>함수를 통해 </a:t>
            </a:r>
            <a:r>
              <a:rPr lang="en-US" altLang="ko-KR" sz="1400"/>
              <a:t>sec</a:t>
            </a:r>
            <a:r>
              <a:rPr lang="ko-KR" altLang="en-US" sz="1400"/>
              <a:t>를 </a:t>
            </a:r>
            <a:r>
              <a:rPr lang="en-US" altLang="ko-KR" sz="1400"/>
              <a:t>60</a:t>
            </a:r>
            <a:r>
              <a:rPr lang="ko-KR" altLang="en-US" sz="1400"/>
              <a:t>으로 나눈 몫이 </a:t>
            </a:r>
            <a:r>
              <a:rPr lang="en-US" altLang="ko-KR" sz="1400"/>
              <a:t>MM, </a:t>
            </a:r>
            <a:r>
              <a:rPr lang="ko-KR" altLang="en-US" sz="1400"/>
              <a:t>나머지가 </a:t>
            </a:r>
            <a:r>
              <a:rPr lang="en-US" altLang="ko-KR" sz="1400"/>
              <a:t>SS</a:t>
            </a:r>
            <a:r>
              <a:rPr lang="ko-KR" altLang="en-US" sz="1400"/>
              <a:t>가 되도록 하여 </a:t>
            </a:r>
            <a:r>
              <a:rPr lang="en-US" altLang="ko-KR" sz="1400"/>
              <a:t>MMSS</a:t>
            </a:r>
            <a:r>
              <a:rPr lang="ko-KR" altLang="en-US" sz="1400"/>
              <a:t>로 표현되게 하였다</a:t>
            </a:r>
            <a:r>
              <a:rPr lang="en-US" altLang="ko-KR" sz="1400"/>
              <a:t>. </a:t>
            </a:r>
            <a:r>
              <a:rPr lang="ko-KR" altLang="en-US" sz="1400"/>
              <a:t>그 후 반환된 값을 </a:t>
            </a:r>
            <a:r>
              <a:rPr lang="en-US" altLang="ko-KR" sz="1400"/>
              <a:t>display_hex</a:t>
            </a:r>
            <a:r>
              <a:rPr lang="ko-KR" altLang="en-US" sz="1400"/>
              <a:t> 함수를 통해 </a:t>
            </a:r>
            <a:r>
              <a:rPr lang="en-US" altLang="ko-KR" sz="1400"/>
              <a:t>7-segment display</a:t>
            </a:r>
            <a:r>
              <a:rPr lang="ko-KR" altLang="en-US" sz="1400"/>
              <a:t>의 </a:t>
            </a:r>
            <a:r>
              <a:rPr lang="en-US" altLang="ko-KR" sz="1400"/>
              <a:t>memory mapped IO</a:t>
            </a:r>
            <a:r>
              <a:rPr lang="ko-KR" altLang="en-US" sz="1400"/>
              <a:t>를 이용하여 출력하였다</a:t>
            </a:r>
            <a:r>
              <a:rPr lang="en-US" altLang="ko-KR" sz="1400"/>
              <a:t>.</a:t>
            </a:r>
          </a:p>
          <a:p>
            <a:r>
              <a:rPr lang="en-US" altLang="ko-KR" sz="1400"/>
              <a:t>sec</a:t>
            </a:r>
            <a:r>
              <a:rPr lang="ko-KR" altLang="en-US" sz="1400"/>
              <a:t> 변수가 </a:t>
            </a:r>
            <a:r>
              <a:rPr lang="en-US" altLang="ko-KR" sz="1400"/>
              <a:t>3600</a:t>
            </a:r>
            <a:r>
              <a:rPr lang="ko-KR" altLang="en-US" sz="1400"/>
              <a:t>이 되었을 때</a:t>
            </a:r>
            <a:r>
              <a:rPr lang="en-US" altLang="ko-KR" sz="1400"/>
              <a:t>, 0</a:t>
            </a:r>
            <a:r>
              <a:rPr lang="ko-KR" altLang="en-US" sz="1400"/>
              <a:t>으로 초기화하여 </a:t>
            </a:r>
            <a:r>
              <a:rPr lang="en-US" altLang="ko-KR" sz="1400"/>
              <a:t>60</a:t>
            </a:r>
            <a:r>
              <a:rPr lang="ko-KR" altLang="en-US" sz="1400"/>
              <a:t>분이 도달했을 때</a:t>
            </a:r>
            <a:r>
              <a:rPr lang="en-US" altLang="ko-KR" sz="1400"/>
              <a:t>, </a:t>
            </a:r>
            <a:r>
              <a:rPr lang="ko-KR" altLang="en-US" sz="1400"/>
              <a:t>다시 </a:t>
            </a:r>
            <a:r>
              <a:rPr lang="en-US" altLang="ko-KR" sz="1400"/>
              <a:t>0000</a:t>
            </a:r>
            <a:r>
              <a:rPr lang="ko-KR" altLang="en-US" sz="1400"/>
              <a:t>을 출력하도록 하였으며</a:t>
            </a:r>
            <a:r>
              <a:rPr lang="en-US" altLang="ko-KR" sz="1400"/>
              <a:t>, </a:t>
            </a:r>
            <a:r>
              <a:rPr lang="ko-KR" altLang="en-US" sz="1400"/>
              <a:t>우측 영상에서 </a:t>
            </a:r>
            <a:r>
              <a:rPr lang="en-US" altLang="ko-KR" sz="1400"/>
              <a:t>5959 </a:t>
            </a:r>
            <a:r>
              <a:rPr lang="ko-KR" altLang="en-US" sz="1400"/>
              <a:t>이후에 </a:t>
            </a:r>
            <a:r>
              <a:rPr lang="en-US" altLang="ko-KR" sz="1400"/>
              <a:t>0000</a:t>
            </a:r>
            <a:r>
              <a:rPr lang="ko-KR" altLang="en-US" sz="1400"/>
              <a:t>이 되는 것을 확인할 수 있다</a:t>
            </a:r>
            <a:r>
              <a:rPr lang="en-US" altLang="ko-KR" sz="1400"/>
              <a:t>.</a:t>
            </a:r>
          </a:p>
          <a:p>
            <a:endParaRPr lang="en-US" altLang="ko-KR" sz="1400"/>
          </a:p>
        </p:txBody>
      </p:sp>
    </p:spTree>
    <p:extLst>
      <p:ext uri="{BB962C8B-B14F-4D97-AF65-F5344CB8AC3E}">
        <p14:creationId xmlns:p14="http://schemas.microsoft.com/office/powerpoint/2010/main" val="1706948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A4D71612-2D2F-BE0D-D813-5886FCD22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ko-KR" altLang="en-US"/>
              <a:t>동작 원리</a:t>
            </a:r>
            <a:endParaRPr lang="en-US" altLang="ko-KR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F35AE9-C268-978B-716B-4B44B2AE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58035-A8A0-40E7-B3E9-085691342D5A}" type="datetime5">
              <a:rPr lang="en-US" altLang="ko-KR" smtClean="0"/>
              <a:t>21-Oct-22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C97020-B90D-1A13-6702-384A6696A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Digital Systems Design by Prof. Kim at KAU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08DFDC-B8CD-48F6-6FAF-7E1477EFD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DC7D3-0109-40AD-A769-50FF9D7BCF51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9EEBB5B6-4021-393D-3604-EA4B15B89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Part</a:t>
            </a:r>
            <a:r>
              <a:rPr lang="ko-KR" altLang="en-US"/>
              <a:t> </a:t>
            </a:r>
            <a:r>
              <a:rPr lang="en-US" altLang="ko-KR"/>
              <a:t>V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AE509A-5A58-4955-00B5-45A7F3ECFEA0}"/>
              </a:ext>
            </a:extLst>
          </p:cNvPr>
          <p:cNvSpPr txBox="1"/>
          <p:nvPr/>
        </p:nvSpPr>
        <p:spPr>
          <a:xfrm>
            <a:off x="4735302" y="385028"/>
            <a:ext cx="7034534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동작 원리를 설명</a:t>
            </a:r>
            <a:r>
              <a:rPr lang="en-US" altLang="ko-KR" dirty="0"/>
              <a:t>. </a:t>
            </a:r>
            <a:r>
              <a:rPr lang="ko-KR" altLang="en-US" dirty="0"/>
              <a:t>이를 위해 그림 </a:t>
            </a:r>
            <a:r>
              <a:rPr lang="en-US" altLang="ko-KR" dirty="0"/>
              <a:t>(e.g.</a:t>
            </a:r>
            <a:r>
              <a:rPr lang="ko-KR" altLang="en-US" dirty="0"/>
              <a:t> 순서도</a:t>
            </a:r>
            <a:r>
              <a:rPr lang="en-US" altLang="ko-KR" dirty="0"/>
              <a:t>) </a:t>
            </a:r>
            <a:r>
              <a:rPr lang="ko-KR" altLang="en-US" dirty="0"/>
              <a:t>등을 효과적으로 사용한다면 좋은 점수를 기대할 수 있음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72056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A4D71612-2D2F-BE0D-D813-5886FCD22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r>
              <a:rPr lang="ko-KR" altLang="en-US"/>
              <a:t>구현 </a:t>
            </a:r>
            <a:r>
              <a:rPr lang="ko-KR" altLang="en-US" dirty="0"/>
              <a:t>코드 설명</a:t>
            </a:r>
            <a:endParaRPr lang="en-US" altLang="ko-KR" dirty="0"/>
          </a:p>
          <a:p>
            <a:pPr marL="457200" indent="-457200">
              <a:buAutoNum type="arabicPeriod" startAt="2"/>
            </a:pPr>
            <a:endParaRPr lang="en-US" altLang="ko-KR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F35AE9-C268-978B-716B-4B44B2AE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58035-A8A0-40E7-B3E9-085691342D5A}" type="datetime5">
              <a:rPr lang="en-US" altLang="ko-KR" smtClean="0"/>
              <a:t>21-Oct-22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C97020-B90D-1A13-6702-384A6696A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Digital Systems Design by Prof. Kim at KAU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08DFDC-B8CD-48F6-6FAF-7E1477EFD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DC7D3-0109-40AD-A769-50FF9D7BCF51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9EEBB5B6-4021-393D-3604-EA4B15B89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Part</a:t>
            </a:r>
            <a:r>
              <a:rPr lang="ko-KR" altLang="en-US"/>
              <a:t> </a:t>
            </a:r>
            <a:r>
              <a:rPr lang="en-US" altLang="ko-KR"/>
              <a:t>V, </a:t>
            </a:r>
            <a:r>
              <a:rPr lang="en-US" altLang="ko-KR" dirty="0"/>
              <a:t>Cont’d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621ED3-9304-847B-10B3-25C407D4A9DC}"/>
              </a:ext>
            </a:extLst>
          </p:cNvPr>
          <p:cNvSpPr txBox="1"/>
          <p:nvPr/>
        </p:nvSpPr>
        <p:spPr>
          <a:xfrm>
            <a:off x="4731135" y="377648"/>
            <a:ext cx="7034534" cy="646331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구현 코드를 단순히 </a:t>
            </a:r>
            <a:r>
              <a:rPr lang="ko-KR" altLang="en-US" dirty="0" err="1"/>
              <a:t>붙여넣는</a:t>
            </a:r>
            <a:r>
              <a:rPr lang="ko-KR" altLang="en-US" dirty="0"/>
              <a:t> 행위는 지양하며</a:t>
            </a:r>
            <a:r>
              <a:rPr lang="en-US" altLang="ko-KR" dirty="0"/>
              <a:t>, </a:t>
            </a:r>
            <a:r>
              <a:rPr lang="ko-KR" altLang="en-US" dirty="0"/>
              <a:t>설명 </a:t>
            </a:r>
            <a:r>
              <a:rPr lang="en-US" altLang="ko-KR" dirty="0"/>
              <a:t>(</a:t>
            </a:r>
            <a:r>
              <a:rPr lang="ko-KR" altLang="en-US" dirty="0"/>
              <a:t>또는 코멘트</a:t>
            </a:r>
            <a:r>
              <a:rPr lang="en-US" altLang="ko-KR" dirty="0"/>
              <a:t>) </a:t>
            </a:r>
            <a:r>
              <a:rPr lang="ko-KR" altLang="en-US" dirty="0"/>
              <a:t>을 추가할 것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32803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A4D71612-2D2F-BE0D-D813-5886FCD22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3"/>
            </a:pPr>
            <a:r>
              <a:rPr lang="ko-KR" altLang="en-US"/>
              <a:t>결과 및 토의</a:t>
            </a:r>
            <a:endParaRPr lang="en-US" altLang="ko-KR" sz="140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F35AE9-C268-978B-716B-4B44B2AE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D58035-A8A0-40E7-B3E9-085691342D5A}" type="datetime5">
              <a:rPr lang="en-US" altLang="ko-KR" smtClean="0"/>
              <a:t>21-Oct-22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6C97020-B90D-1A13-6702-384A6696A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Digital Systems Design by Prof. Kim at KAU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08DFDC-B8CD-48F6-6FAF-7E1477EFD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9DC7D3-0109-40AD-A769-50FF9D7BCF51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9EEBB5B6-4021-393D-3604-EA4B15B89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Part</a:t>
            </a:r>
            <a:r>
              <a:rPr lang="ko-KR" altLang="en-US"/>
              <a:t> </a:t>
            </a:r>
            <a:r>
              <a:rPr lang="en-US" altLang="ko-KR"/>
              <a:t>V, </a:t>
            </a:r>
            <a:r>
              <a:rPr lang="en-US" altLang="ko-KR" dirty="0"/>
              <a:t>Cont’d</a:t>
            </a:r>
            <a:endParaRPr lang="ko-KR" altLang="en-US" dirty="0"/>
          </a:p>
        </p:txBody>
      </p:sp>
      <p:sp>
        <p:nvSpPr>
          <p:cNvPr id="16" name="내용 개체 틀 6">
            <a:extLst>
              <a:ext uri="{FF2B5EF4-FFF2-40B4-BE49-F238E27FC236}">
                <a16:creationId xmlns:a16="http://schemas.microsoft.com/office/drawing/2014/main" id="{0054F1B6-F779-15D9-29FE-410035D79E9F}"/>
              </a:ext>
            </a:extLst>
          </p:cNvPr>
          <p:cNvSpPr txBox="1">
            <a:spLocks/>
          </p:cNvSpPr>
          <p:nvPr/>
        </p:nvSpPr>
        <p:spPr>
          <a:xfrm>
            <a:off x="2516018" y="1687379"/>
            <a:ext cx="8145005" cy="180738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tabLst>
                <a:tab pos="914400" algn="l"/>
                <a:tab pos="2103120" algn="l"/>
              </a:tabLst>
              <a:defRPr sz="24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1738" indent="-28733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­"/>
              <a:defRPr sz="24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6138" indent="-28733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­"/>
              <a:defRPr sz="20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/>
              <a:t>좌측 사진은 </a:t>
            </a:r>
            <a:r>
              <a:rPr lang="en-US" altLang="ko-KR" sz="1400"/>
              <a:t>FPGA Monitor Program</a:t>
            </a:r>
            <a:r>
              <a:rPr lang="ko-KR" altLang="en-US" sz="1400"/>
              <a:t>의 </a:t>
            </a:r>
            <a:r>
              <a:rPr lang="en-US" altLang="ko-KR" sz="1400"/>
              <a:t>terminal</a:t>
            </a:r>
            <a:r>
              <a:rPr lang="ko-KR" altLang="en-US" sz="1400"/>
              <a:t>에 출력된 모습이다</a:t>
            </a:r>
            <a:r>
              <a:rPr lang="en-US" altLang="ko-KR" sz="1400"/>
              <a:t>. KEY1</a:t>
            </a:r>
            <a:r>
              <a:rPr lang="ko-KR" altLang="en-US" sz="1400"/>
              <a:t>을 눌렀을 때 </a:t>
            </a:r>
            <a:r>
              <a:rPr lang="en-US" altLang="ko-KR" sz="1400"/>
              <a:t>SW</a:t>
            </a:r>
            <a:r>
              <a:rPr lang="ko-KR" altLang="en-US" sz="1400"/>
              <a:t>에 입력된 값이 제대로 추가된 것인지 확인하기 위하여 </a:t>
            </a:r>
            <a:r>
              <a:rPr lang="en-US" altLang="ko-KR" sz="1400"/>
              <a:t>show_num </a:t>
            </a:r>
            <a:r>
              <a:rPr lang="ko-KR" altLang="en-US" sz="1400"/>
              <a:t>함수를 추가하여</a:t>
            </a:r>
            <a:r>
              <a:rPr lang="en-US" altLang="ko-KR" sz="1400"/>
              <a:t>,</a:t>
            </a:r>
            <a:r>
              <a:rPr lang="ko-KR" altLang="en-US" sz="1400"/>
              <a:t> </a:t>
            </a:r>
            <a:r>
              <a:rPr lang="en-US" altLang="ko-KR" sz="1400"/>
              <a:t>KEY1</a:t>
            </a:r>
            <a:r>
              <a:rPr lang="ko-KR" altLang="en-US" sz="1400"/>
              <a:t>가 눌려 새로운 숫자가 저장될 때마다 모든 숫자를 출력하도록 프로그래밍 하였다</a:t>
            </a:r>
            <a:r>
              <a:rPr lang="en-US" altLang="ko-KR" sz="1400"/>
              <a:t>. </a:t>
            </a:r>
            <a:r>
              <a:rPr lang="ko-KR" altLang="en-US" sz="1400"/>
              <a:t>사진의 두 번째 줄을 보면 </a:t>
            </a:r>
            <a:r>
              <a:rPr lang="en-US" altLang="ko-KR" sz="1400"/>
              <a:t>0</a:t>
            </a:r>
            <a:r>
              <a:rPr lang="ko-KR" altLang="en-US" sz="1400"/>
              <a:t>이 입력된 것을 확인할 수 있으며</a:t>
            </a:r>
            <a:r>
              <a:rPr lang="en-US" altLang="ko-KR" sz="1400"/>
              <a:t>, </a:t>
            </a:r>
            <a:r>
              <a:rPr lang="ko-KR" altLang="en-US" sz="1400"/>
              <a:t>다음은 </a:t>
            </a:r>
            <a:r>
              <a:rPr lang="en-US" altLang="ko-KR" sz="1400"/>
              <a:t>1, 33, -479</a:t>
            </a:r>
            <a:r>
              <a:rPr lang="ko-KR" altLang="en-US" sz="1400"/>
              <a:t>가 차례로 입력된 후 </a:t>
            </a:r>
            <a:r>
              <a:rPr lang="en-US" altLang="ko-KR" sz="1400"/>
              <a:t>KEY3</a:t>
            </a:r>
            <a:r>
              <a:rPr lang="ko-KR" altLang="en-US" sz="1400"/>
              <a:t>을 통해 </a:t>
            </a:r>
            <a:r>
              <a:rPr lang="en-US" altLang="ko-KR" sz="1400"/>
              <a:t>reset</a:t>
            </a:r>
            <a:r>
              <a:rPr lang="ko-KR" altLang="en-US" sz="1400"/>
              <a:t>된 것을 알 수 있다</a:t>
            </a:r>
            <a:r>
              <a:rPr lang="en-US" altLang="ko-KR" sz="1400"/>
              <a:t>. </a:t>
            </a:r>
            <a:r>
              <a:rPr lang="ko-KR" altLang="en-US" sz="1400"/>
              <a:t>그 후 </a:t>
            </a:r>
            <a:r>
              <a:rPr lang="en-US" altLang="ko-KR" sz="1400"/>
              <a:t>-512, -511, 1</a:t>
            </a:r>
            <a:r>
              <a:rPr lang="ko-KR" altLang="en-US" sz="1400"/>
              <a:t>이 차례로 다시 입력된 것을 확인할 수 있다</a:t>
            </a:r>
            <a:r>
              <a:rPr lang="en-US" altLang="ko-KR" sz="1400"/>
              <a:t>.</a:t>
            </a:r>
            <a:endParaRPr lang="ko-KR" altLang="en-US" sz="1400" dirty="0"/>
          </a:p>
        </p:txBody>
      </p:sp>
      <p:pic>
        <p:nvPicPr>
          <p:cNvPr id="8" name="그림 7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D6F8C012-8B9F-00BA-744E-A044ED704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813" y="2783076"/>
            <a:ext cx="3048000" cy="301942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4125FF1-F511-7149-91FE-217E845E8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457" y="1687379"/>
            <a:ext cx="1876425" cy="14287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내용 개체 틀 6">
            <a:extLst>
              <a:ext uri="{FF2B5EF4-FFF2-40B4-BE49-F238E27FC236}">
                <a16:creationId xmlns:a16="http://schemas.microsoft.com/office/drawing/2014/main" id="{25C88514-61F8-11BE-FAC7-2383DDC2E392}"/>
              </a:ext>
            </a:extLst>
          </p:cNvPr>
          <p:cNvSpPr txBox="1">
            <a:spLocks/>
          </p:cNvSpPr>
          <p:nvPr/>
        </p:nvSpPr>
        <p:spPr>
          <a:xfrm>
            <a:off x="460187" y="3262503"/>
            <a:ext cx="7976447" cy="275010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  <a:tabLst>
                <a:tab pos="914400" algn="l"/>
                <a:tab pos="2103120" algn="l"/>
              </a:tabLst>
              <a:defRPr sz="24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1738" indent="-28733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­"/>
              <a:defRPr sz="24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20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6138" indent="-287338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­"/>
              <a:defRPr sz="2000" kern="1200" spc="-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400"/>
              <a:t>우측 영상은 위 사진과 같은 상황에서의 </a:t>
            </a:r>
            <a:r>
              <a:rPr lang="en-US" altLang="ko-KR" sz="1400"/>
              <a:t>SW</a:t>
            </a:r>
            <a:r>
              <a:rPr lang="ko-KR" altLang="en-US" sz="1400"/>
              <a:t>와 </a:t>
            </a:r>
            <a:r>
              <a:rPr lang="en-US" altLang="ko-KR" sz="1400"/>
              <a:t>KEY, 7-segment display </a:t>
            </a:r>
            <a:r>
              <a:rPr lang="ko-KR" altLang="en-US" sz="1400"/>
              <a:t>상태이다</a:t>
            </a:r>
            <a:r>
              <a:rPr lang="en-US" altLang="ko-KR" sz="1400"/>
              <a:t>. </a:t>
            </a:r>
            <a:r>
              <a:rPr lang="ko-KR" altLang="en-US" sz="1400"/>
              <a:t>첫번째로 </a:t>
            </a:r>
            <a:r>
              <a:rPr lang="en-US" altLang="ko-KR" sz="1400"/>
              <a:t>SW=0000000000 </a:t>
            </a:r>
            <a:r>
              <a:rPr lang="ko-KR" altLang="en-US" sz="1400"/>
              <a:t>상태로 </a:t>
            </a:r>
            <a:r>
              <a:rPr lang="en-US" altLang="ko-KR" sz="1400"/>
              <a:t>KEY1</a:t>
            </a:r>
            <a:r>
              <a:rPr lang="ko-KR" altLang="en-US" sz="1400"/>
              <a:t>을 눌렀으며</a:t>
            </a:r>
            <a:r>
              <a:rPr lang="en-US" altLang="ko-KR" sz="1400"/>
              <a:t>, </a:t>
            </a:r>
            <a:r>
              <a:rPr lang="ko-KR" altLang="en-US" sz="1400"/>
              <a:t>차례로 </a:t>
            </a:r>
            <a:r>
              <a:rPr lang="en-US" altLang="ko-KR" sz="1400"/>
              <a:t>SW=0000000001,  0000100001, 0000100001 </a:t>
            </a:r>
            <a:r>
              <a:rPr lang="ko-KR" altLang="en-US" sz="1400"/>
              <a:t>상태에서 </a:t>
            </a:r>
            <a:r>
              <a:rPr lang="en-US" altLang="ko-KR" sz="1400"/>
              <a:t>KEY1</a:t>
            </a:r>
            <a:r>
              <a:rPr lang="ko-KR" altLang="en-US" sz="1400"/>
              <a:t>를 눌렀다</a:t>
            </a:r>
            <a:r>
              <a:rPr lang="en-US" altLang="ko-KR" sz="1400"/>
              <a:t>. </a:t>
            </a:r>
            <a:r>
              <a:rPr lang="ko-KR" altLang="en-US" sz="1400"/>
              <a:t>메모리에는 </a:t>
            </a:r>
            <a:r>
              <a:rPr lang="en-US" altLang="ko-KR" sz="1400"/>
              <a:t>0 1 33 -479</a:t>
            </a:r>
            <a:r>
              <a:rPr lang="ko-KR" altLang="en-US" sz="1400"/>
              <a:t>가 저장되었음을 위 사진을 통해 확인할 수 있으며</a:t>
            </a:r>
            <a:r>
              <a:rPr lang="en-US" altLang="ko-KR" sz="1400"/>
              <a:t>, </a:t>
            </a:r>
            <a:r>
              <a:rPr lang="ko-KR" altLang="en-US" sz="1400"/>
              <a:t>이 때 </a:t>
            </a:r>
            <a:r>
              <a:rPr lang="en-US" altLang="ko-KR" sz="1400"/>
              <a:t>KEY2</a:t>
            </a:r>
            <a:r>
              <a:rPr lang="ko-KR" altLang="en-US" sz="1400"/>
              <a:t>를 누른 결과 </a:t>
            </a:r>
            <a:r>
              <a:rPr lang="en-US" altLang="ko-KR" sz="1400"/>
              <a:t>7-segment display</a:t>
            </a:r>
            <a:r>
              <a:rPr lang="ko-KR" altLang="en-US" sz="1400"/>
              <a:t>에 </a:t>
            </a:r>
            <a:r>
              <a:rPr lang="en-US" altLang="ko-KR" sz="1400"/>
              <a:t>033</a:t>
            </a:r>
            <a:r>
              <a:rPr lang="ko-KR" altLang="en-US" sz="1400"/>
              <a:t>이 출력된 것을 확인할 수 있다</a:t>
            </a:r>
            <a:r>
              <a:rPr lang="en-US" altLang="ko-KR" sz="1400"/>
              <a:t>. </a:t>
            </a:r>
            <a:r>
              <a:rPr lang="ko-KR" altLang="en-US" sz="1400"/>
              <a:t>그 후 </a:t>
            </a:r>
            <a:r>
              <a:rPr lang="en-US" altLang="ko-KR" sz="1400"/>
              <a:t>KEY3</a:t>
            </a:r>
            <a:r>
              <a:rPr lang="ko-KR" altLang="en-US" sz="1400"/>
              <a:t>으로 초기화시켰다</a:t>
            </a:r>
            <a:r>
              <a:rPr lang="en-US" altLang="ko-KR" sz="1400"/>
              <a:t>.</a:t>
            </a:r>
          </a:p>
          <a:p>
            <a:r>
              <a:rPr lang="ko-KR" altLang="en-US" sz="1400"/>
              <a:t>다음으로 </a:t>
            </a:r>
            <a:r>
              <a:rPr lang="en-US" altLang="ko-KR" sz="1400"/>
              <a:t>SW=1000000000, 1000000001, 0000000001 </a:t>
            </a:r>
            <a:r>
              <a:rPr lang="ko-KR" altLang="en-US" sz="1400"/>
              <a:t>상태에서 </a:t>
            </a:r>
            <a:r>
              <a:rPr lang="en-US" altLang="ko-KR" sz="1400"/>
              <a:t>KEY1</a:t>
            </a:r>
            <a:r>
              <a:rPr lang="ko-KR" altLang="en-US" sz="1400"/>
              <a:t>을 눌러 </a:t>
            </a:r>
            <a:r>
              <a:rPr lang="en-US" altLang="ko-KR" sz="1400"/>
              <a:t>-512 -511 1</a:t>
            </a:r>
            <a:r>
              <a:rPr lang="ko-KR" altLang="en-US" sz="1400"/>
              <a:t>을 저장하였다</a:t>
            </a:r>
            <a:r>
              <a:rPr lang="en-US" altLang="ko-KR" sz="1400"/>
              <a:t>. -512</a:t>
            </a:r>
            <a:r>
              <a:rPr lang="ko-KR" altLang="en-US" sz="1400"/>
              <a:t>만 저장하였을 때 </a:t>
            </a:r>
            <a:r>
              <a:rPr lang="en-US" altLang="ko-KR" sz="1400"/>
              <a:t>KEY2</a:t>
            </a:r>
            <a:r>
              <a:rPr lang="ko-KR" altLang="en-US" sz="1400"/>
              <a:t>를 누르면 </a:t>
            </a:r>
            <a:r>
              <a:rPr lang="en-US" altLang="ko-KR" sz="1400"/>
              <a:t>-512</a:t>
            </a:r>
            <a:r>
              <a:rPr lang="ko-KR" altLang="en-US" sz="1400"/>
              <a:t>가 출력되었고</a:t>
            </a:r>
            <a:r>
              <a:rPr lang="en-US" altLang="ko-KR" sz="1400"/>
              <a:t>, </a:t>
            </a:r>
            <a:r>
              <a:rPr lang="ko-KR" altLang="en-US" sz="1400"/>
              <a:t>모두 추가한 후 </a:t>
            </a:r>
            <a:r>
              <a:rPr lang="en-US" altLang="ko-KR" sz="1400"/>
              <a:t>KEY2</a:t>
            </a:r>
            <a:r>
              <a:rPr lang="ko-KR" altLang="en-US" sz="1400"/>
              <a:t>를 누르면 최댓값인 </a:t>
            </a:r>
            <a:r>
              <a:rPr lang="en-US" altLang="ko-KR" sz="1400"/>
              <a:t>1</a:t>
            </a:r>
            <a:r>
              <a:rPr lang="ko-KR" altLang="en-US" sz="1400"/>
              <a:t>이 </a:t>
            </a:r>
            <a:r>
              <a:rPr lang="en-US" altLang="ko-KR" sz="1400"/>
              <a:t>7-segment display</a:t>
            </a:r>
            <a:r>
              <a:rPr lang="ko-KR" altLang="en-US" sz="1400"/>
              <a:t>에 출력되는 것을 확인할 수 있다</a:t>
            </a:r>
            <a:r>
              <a:rPr lang="en-US" altLang="ko-KR" sz="1400"/>
              <a:t>. </a:t>
            </a:r>
          </a:p>
          <a:p>
            <a:r>
              <a:rPr lang="ko-KR" altLang="en-US" sz="1400"/>
              <a:t>처음엔 </a:t>
            </a:r>
            <a:r>
              <a:rPr lang="en-US" altLang="ko-KR" sz="1400"/>
              <a:t>KEY</a:t>
            </a:r>
            <a:r>
              <a:rPr lang="ko-KR" altLang="en-US" sz="1400"/>
              <a:t>값이 </a:t>
            </a:r>
            <a:r>
              <a:rPr lang="en-US" altLang="ko-KR" sz="1400"/>
              <a:t>1000, 0100, 0010</a:t>
            </a:r>
            <a:r>
              <a:rPr lang="ko-KR" altLang="en-US" sz="1400"/>
              <a:t>이 아닌 다른 값이이 들어왔을 때의 경우에도 </a:t>
            </a:r>
            <a:r>
              <a:rPr lang="en-US" altLang="ko-KR" sz="1400"/>
              <a:t>polled IO</a:t>
            </a:r>
            <a:r>
              <a:rPr lang="ko-KR" altLang="en-US" sz="1400"/>
              <a:t>로 처리하기 위하여</a:t>
            </a:r>
            <a:r>
              <a:rPr lang="en-US" altLang="ko-KR" sz="1400"/>
              <a:t>, switch case </a:t>
            </a:r>
            <a:r>
              <a:rPr lang="ko-KR" altLang="en-US" sz="1400"/>
              <a:t>문의 </a:t>
            </a:r>
            <a:r>
              <a:rPr lang="en-US" altLang="ko-KR" sz="1400"/>
              <a:t>default</a:t>
            </a:r>
            <a:r>
              <a:rPr lang="ko-KR" altLang="en-US" sz="1400"/>
              <a:t>에도 </a:t>
            </a:r>
            <a:r>
              <a:rPr lang="en-US" altLang="ko-KR" sz="1400"/>
              <a:t>KEY release</a:t>
            </a:r>
            <a:r>
              <a:rPr lang="ko-KR" altLang="en-US" sz="1400"/>
              <a:t>를 처리하는 </a:t>
            </a:r>
            <a:r>
              <a:rPr lang="en-US" altLang="ko-KR" sz="1400"/>
              <a:t>while</a:t>
            </a:r>
            <a:r>
              <a:rPr lang="ko-KR" altLang="en-US" sz="1400"/>
              <a:t>문을 사용하였다</a:t>
            </a:r>
            <a:r>
              <a:rPr lang="en-US" altLang="ko-KR" sz="1400"/>
              <a:t>. </a:t>
            </a:r>
            <a:r>
              <a:rPr lang="ko-KR" altLang="en-US" sz="1400"/>
              <a:t>이 결과 </a:t>
            </a:r>
            <a:r>
              <a:rPr lang="en-US" altLang="ko-KR" sz="1400"/>
              <a:t>idle </a:t>
            </a:r>
            <a:r>
              <a:rPr lang="ko-KR" altLang="en-US" sz="1400"/>
              <a:t>상태에서 </a:t>
            </a:r>
            <a:r>
              <a:rPr lang="en-US" altLang="ko-KR" sz="1400"/>
              <a:t>1 loop </a:t>
            </a:r>
            <a:r>
              <a:rPr lang="ko-KR" altLang="en-US" sz="1400"/>
              <a:t>당 </a:t>
            </a:r>
            <a:r>
              <a:rPr lang="en-US" altLang="ko-KR" sz="1400"/>
              <a:t>3</a:t>
            </a:r>
            <a:r>
              <a:rPr lang="ko-KR" altLang="en-US" sz="1400"/>
              <a:t>번의 </a:t>
            </a:r>
            <a:r>
              <a:rPr lang="en-US" altLang="ko-KR" sz="1400"/>
              <a:t>KEY </a:t>
            </a:r>
            <a:r>
              <a:rPr lang="ko-KR" altLang="en-US" sz="1400"/>
              <a:t>값을 읽어오는 함수가 실행되어 처리가 매우 지연되는 것을 확인할 수 있었다</a:t>
            </a:r>
            <a:r>
              <a:rPr lang="en-US" altLang="ko-KR" sz="1400"/>
              <a:t>. </a:t>
            </a:r>
            <a:r>
              <a:rPr lang="ko-KR" altLang="en-US" sz="1400"/>
              <a:t>하지만 </a:t>
            </a:r>
            <a:r>
              <a:rPr lang="en-US" altLang="ko-KR" sz="1400"/>
              <a:t>KEY</a:t>
            </a:r>
            <a:r>
              <a:rPr lang="ko-KR" altLang="en-US" sz="1400"/>
              <a:t>값이 다른 값이 들어왔을 때에는 </a:t>
            </a:r>
            <a:r>
              <a:rPr lang="en-US" altLang="ko-KR" sz="1400"/>
              <a:t>idle </a:t>
            </a:r>
            <a:r>
              <a:rPr lang="ko-KR" altLang="en-US" sz="1400"/>
              <a:t>상태를 지속하면 되므로</a:t>
            </a:r>
            <a:r>
              <a:rPr lang="en-US" altLang="ko-KR" sz="1400"/>
              <a:t>, </a:t>
            </a:r>
            <a:r>
              <a:rPr lang="ko-KR" altLang="en-US" sz="1400"/>
              <a:t>이를 삭제하니 지연 없이 매우 잘 동작하는 것을 확인할 수 있었다</a:t>
            </a:r>
            <a:r>
              <a:rPr lang="en-US" altLang="ko-KR" sz="140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2946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기류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사용자 지정 4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2" id="{F90D718A-4B56-4401-962A-A9E753FFE44C}" vid="{CCA741FA-5561-41A1-A761-125844CEF75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97CDEE36A342C4BB4E0DADB96743075" ma:contentTypeVersion="12" ma:contentTypeDescription="새 문서를 만듭니다." ma:contentTypeScope="" ma:versionID="618b9689406f21384dae3e81b50bdf3d">
  <xsd:schema xmlns:xsd="http://www.w3.org/2001/XMLSchema" xmlns:xs="http://www.w3.org/2001/XMLSchema" xmlns:p="http://schemas.microsoft.com/office/2006/metadata/properties" xmlns:ns3="86764eaf-7df5-44a8-917e-0a73d19c8f8c" xmlns:ns4="9f10a97f-1288-4566-88ff-19bb3e23ddaa" targetNamespace="http://schemas.microsoft.com/office/2006/metadata/properties" ma:root="true" ma:fieldsID="b9dcedecafc5740d73b6e763a999d7a4" ns3:_="" ns4:_="">
    <xsd:import namespace="86764eaf-7df5-44a8-917e-0a73d19c8f8c"/>
    <xsd:import namespace="9f10a97f-1288-4566-88ff-19bb3e23ddaa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764eaf-7df5-44a8-917e-0a73d19c8f8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공유 대상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세부 정보 공유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힌트 해시 공유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사용자별 마지막 공유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시간별 마지막 공유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10a97f-1288-4566-88ff-19bb3e23dd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760D326-300D-44CB-97A2-82A1AE2C514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B97696C-0916-4F6E-A895-4B1025FE7BD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6764eaf-7df5-44a8-917e-0a73d19c8f8c"/>
    <ds:schemaRef ds:uri="9f10a97f-1288-4566-88ff-19bb3e23dda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FBB4B32-E5E7-4467-87F1-533CB5A1BCD4}">
  <ds:schemaRefs>
    <ds:schemaRef ds:uri="86764eaf-7df5-44a8-917e-0a73d19c8f8c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9f10a97f-1288-4566-88ff-19bb3e23ddaa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CASL_PPT_Template_16_9</Template>
  <TotalTime>1564</TotalTime>
  <Words>764</Words>
  <Application>Microsoft Office PowerPoint</Application>
  <PresentationFormat>와이드스크린</PresentationFormat>
  <Paragraphs>49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Arial</vt:lpstr>
      <vt:lpstr>Wingdings</vt:lpstr>
      <vt:lpstr>Office 테마</vt:lpstr>
      <vt:lpstr>Lab 6. Using C code with the Nios II Processor</vt:lpstr>
      <vt:lpstr>Part IV</vt:lpstr>
      <vt:lpstr>Part IV, Cont’d</vt:lpstr>
      <vt:lpstr>Part IV, Cont’d</vt:lpstr>
      <vt:lpstr>Part V</vt:lpstr>
      <vt:lpstr>Part V, Cont’d</vt:lpstr>
      <vt:lpstr>Part V, Cont’d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김태환 항공전자정보공학부(교수)</dc:creator>
  <cp:lastModifiedBy>윤준영(***6***150)</cp:lastModifiedBy>
  <cp:revision>45</cp:revision>
  <dcterms:created xsi:type="dcterms:W3CDTF">2022-09-13T00:44:22Z</dcterms:created>
  <dcterms:modified xsi:type="dcterms:W3CDTF">2022-10-21T07:27:59Z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0x010100197CDEE36A342C4BB4E0DADB96743075</vt:lpwstr>
  </property>
</Properties>
</file>

<file path=docProps/thumbnail.jpeg>
</file>